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300" r:id="rId2"/>
    <p:sldId id="280" r:id="rId3"/>
    <p:sldId id="277" r:id="rId4"/>
    <p:sldId id="278" r:id="rId5"/>
    <p:sldId id="279" r:id="rId6"/>
    <p:sldId id="282" r:id="rId7"/>
    <p:sldId id="287" r:id="rId8"/>
    <p:sldId id="262" r:id="rId9"/>
    <p:sldId id="302" r:id="rId10"/>
    <p:sldId id="272" r:id="rId11"/>
    <p:sldId id="304" r:id="rId12"/>
    <p:sldId id="292" r:id="rId13"/>
    <p:sldId id="281" r:id="rId14"/>
    <p:sldId id="261" r:id="rId15"/>
    <p:sldId id="288" r:id="rId16"/>
    <p:sldId id="305" r:id="rId17"/>
    <p:sldId id="297" r:id="rId18"/>
    <p:sldId id="306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E34C"/>
    <a:srgbClr val="1F4F5A"/>
    <a:srgbClr val="67973D"/>
    <a:srgbClr val="7AB800"/>
    <a:srgbClr val="7BBBB2"/>
    <a:srgbClr val="8BA69C"/>
    <a:srgbClr val="007C92"/>
    <a:srgbClr val="00B9E4"/>
    <a:srgbClr val="595959"/>
    <a:srgbClr val="009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872"/>
    <p:restoredTop sz="83621"/>
  </p:normalViewPr>
  <p:slideViewPr>
    <p:cSldViewPr snapToGrid="0" snapToObjects="1">
      <p:cViewPr varScale="1">
        <p:scale>
          <a:sx n="102" d="100"/>
          <a:sy n="102" d="100"/>
        </p:scale>
        <p:origin x="200" y="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80543E-E3AB-8E4E-9062-2FBB88A48DA1}" type="datetimeFigureOut">
              <a:rPr lang="en-US" smtClean="0"/>
              <a:t>5/4/19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8E2034-EFEC-8C4E-B94B-EEFB642CA7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10518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t>mostly by David Gohel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8E2034-EFEC-8C4E-B94B-EEFB642CA7CF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1064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8E2034-EFEC-8C4E-B94B-EEFB642CA7C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813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9941DF-7CF1-064D-BFE6-4C66CF7B64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ctr">
            <a:normAutofit/>
          </a:bodyPr>
          <a:lstStyle>
            <a:lvl1pPr algn="ctr">
              <a:defRPr sz="7000" b="0" i="0">
                <a:solidFill>
                  <a:schemeClr val="tx1">
                    <a:lumMod val="75000"/>
                    <a:lumOff val="25000"/>
                  </a:schemeClr>
                </a:solidFill>
                <a:latin typeface="Avenir Medium" panose="02000503020000020003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A7F417-AAE8-0C46-8EF4-ED6EC4B40C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 anchor="ctr">
            <a:normAutofit/>
          </a:bodyPr>
          <a:lstStyle>
            <a:lvl1pPr marL="0" indent="0" algn="ctr">
              <a:buNone/>
              <a:defRPr sz="2700" b="0" i="0">
                <a:latin typeface="Avenir Medium" panose="02000503020000020003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363123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000"/>
    </mc:Choice>
    <mc:Fallback xmlns="">
      <p:transition advTm="400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02A22A-A713-2B49-B481-DE677158E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E83996-7C73-6C48-874E-5A18AAF43D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D4F06A-A1CB-9A44-9F13-3771C7482D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FEC2E4E-3822-4C46-A50B-E780560B4BE5}" type="datetimeFigureOut">
              <a:rPr lang="en-US" smtClean="0"/>
              <a:t>5/4/19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984692-09C4-5848-B705-1CAF7B5951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F85FB2-D5DF-DE41-AC74-C058C54BF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9C20445-76CD-5449-B75D-2068F67188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375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000"/>
    </mc:Choice>
    <mc:Fallback xmlns="">
      <p:transition advTm="4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EB5E8E9-51B9-6445-9B0E-6565BEE2102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7706FC-98D4-B14F-8EEA-6F9D59EA95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39D58C-F1BE-8E41-A506-5F05118F76E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FEC2E4E-3822-4C46-A50B-E780560B4BE5}" type="datetimeFigureOut">
              <a:rPr lang="en-US" smtClean="0"/>
              <a:t>5/4/19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EC0C2D-28AB-AA45-97CC-A7070F300E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E9D473-09D8-2F42-BA1D-3A9A75C71B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9C20445-76CD-5449-B75D-2068F67188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250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000"/>
    </mc:Choice>
    <mc:Fallback xmlns="">
      <p:transition advTm="4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CBE51-33BC-604E-9F43-976E382AF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 b="0" i="0">
                <a:solidFill>
                  <a:schemeClr val="tx1">
                    <a:lumMod val="75000"/>
                    <a:lumOff val="25000"/>
                  </a:schemeClr>
                </a:solidFill>
                <a:latin typeface="Avenir Medium" panose="02000503020000020003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CAEA4F-78F7-F046-9913-9F20531105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982508"/>
          </a:xfrm>
        </p:spPr>
        <p:txBody>
          <a:bodyPr>
            <a:normAutofit/>
          </a:bodyPr>
          <a:lstStyle>
            <a:lvl1pPr marL="0" indent="0" algn="ctr">
              <a:buNone/>
              <a:defRPr sz="3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9525" indent="0" algn="ctr">
              <a:buNone/>
              <a:tabLst/>
              <a:defRPr sz="32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9525" indent="0" algn="ctr">
              <a:buNone/>
              <a:tabLst/>
              <a:defRPr sz="28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9525" indent="0" algn="ctr">
              <a:buNone/>
              <a:tabLst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marL="9525" indent="0" algn="ctr">
              <a:buNone/>
              <a:tabLst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36749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000"/>
    </mc:Choice>
    <mc:Fallback xmlns="">
      <p:transition advTm="4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rgbClr val="1F4F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1AA139-F778-A641-BBB5-8CD213C64A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 algn="r">
              <a:defRPr sz="60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37078A-B5FD-564F-AD2D-F58819E0F0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>
            <a:normAutofit/>
          </a:bodyPr>
          <a:lstStyle>
            <a:lvl1pPr marL="0" indent="0" algn="r">
              <a:buNone/>
              <a:defRPr sz="4000" b="0" i="0">
                <a:solidFill>
                  <a:schemeClr val="tx2"/>
                </a:solidFill>
                <a:latin typeface="Avenir Medium" panose="02000503020000020003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91755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000"/>
    </mc:Choice>
    <mc:Fallback xmlns="">
      <p:transition advTm="4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5C0F4B-62BB-204A-847D-215681963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2F0BCF-7F2C-8548-A51A-37FE4C9422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067175"/>
          </a:xfrm>
        </p:spPr>
        <p:txBody>
          <a:bodyPr anchor="t"/>
          <a:lstStyle>
            <a:lvl1pPr algn="ctr">
              <a:spcAft>
                <a:spcPts val="600"/>
              </a:spcAft>
              <a:defRPr/>
            </a:lvl1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783863-9D0C-FE47-A987-E6C78F15B2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050242"/>
          </a:xfrm>
        </p:spPr>
        <p:txBody>
          <a:bodyPr anchor="t"/>
          <a:lstStyle>
            <a:lvl1pPr algn="ctr">
              <a:spcAft>
                <a:spcPts val="600"/>
              </a:spcAft>
              <a:defRPr/>
            </a:lvl1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09816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000"/>
    </mc:Choice>
    <mc:Fallback xmlns="">
      <p:transition advTm="4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4770A1-4483-064F-841F-E581F811F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02E368-6A48-F74F-AD77-E40A748F0B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D9D8A5-485D-E943-B0CB-B397EE6B12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04DC8E-DEE6-F541-A904-33356C29ACF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C083236-2F61-8142-B9A2-68EA3405A5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BCAE86-BD22-C640-977A-C7B1DE02DFD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FEC2E4E-3822-4C46-A50B-E780560B4BE5}" type="datetimeFigureOut">
              <a:rPr lang="en-US" smtClean="0"/>
              <a:t>5/4/19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718F264-1954-4247-A5D0-ED643B1D57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8E9230D-BAAD-9847-BEA9-66CB3BB3D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9C20445-76CD-5449-B75D-2068F67188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645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000"/>
    </mc:Choice>
    <mc:Fallback xmlns="">
      <p:transition advTm="4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50A74D-DCA4-FF49-91D1-BC4391A27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2091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000"/>
    </mc:Choice>
    <mc:Fallback xmlns="">
      <p:transition advTm="4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5416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000"/>
    </mc:Choice>
    <mc:Fallback xmlns="">
      <p:transition advTm="4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BA343E-D6D2-0E4D-8194-9E80FF520C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4C5D26-9793-DC46-8EE8-437FF3BC8D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5FB4E1-7525-F942-B75B-2934777E69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3465F9-CC14-8649-A83F-180ABB85333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FEC2E4E-3822-4C46-A50B-E780560B4BE5}" type="datetimeFigureOut">
              <a:rPr lang="en-US" smtClean="0"/>
              <a:t>5/4/19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50B383-7487-1148-AA10-F4DB363095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5FF2A8-CD80-6645-918B-2C9F515404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9C20445-76CD-5449-B75D-2068F67188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004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000"/>
    </mc:Choice>
    <mc:Fallback xmlns="">
      <p:transition advTm="4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E4644-4B47-F541-9883-4A12152A6E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CE179A-0277-0143-8CDE-AAB2C5D2721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179BC5-55B7-D140-83A2-FBD2640F3A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F1B985-61E9-484D-A6A3-D2CB29F57A7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FEC2E4E-3822-4C46-A50B-E780560B4BE5}" type="datetimeFigureOut">
              <a:rPr lang="en-US" smtClean="0"/>
              <a:t>5/4/19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78B91B-B8C4-EE4B-B5D4-C040ADB56B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C40274-91C4-C949-9943-4E10CE4F8E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9C20445-76CD-5449-B75D-2068F67188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62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000"/>
    </mc:Choice>
    <mc:Fallback xmlns="">
      <p:transition advTm="4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A6808F6-3856-E540-B847-9843EB5888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D67B3C-4F71-CD4F-896A-F772E9A85C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6598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414F946-E57A-1B44-8DFB-64778E8FFC1A}"/>
              </a:ext>
            </a:extLst>
          </p:cNvPr>
          <p:cNvSpPr/>
          <p:nvPr userDrawn="1"/>
        </p:nvSpPr>
        <p:spPr>
          <a:xfrm>
            <a:off x="12530328" y="44084"/>
            <a:ext cx="457200" cy="457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8101E03-B5DD-8947-AE2B-B28998EDBA96}"/>
              </a:ext>
            </a:extLst>
          </p:cNvPr>
          <p:cNvSpPr/>
          <p:nvPr userDrawn="1"/>
        </p:nvSpPr>
        <p:spPr>
          <a:xfrm>
            <a:off x="12530328" y="1095470"/>
            <a:ext cx="457200" cy="4572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47A1AEE-3C37-1547-B75C-903B1C78A3DA}"/>
              </a:ext>
            </a:extLst>
          </p:cNvPr>
          <p:cNvSpPr/>
          <p:nvPr userDrawn="1"/>
        </p:nvSpPr>
        <p:spPr>
          <a:xfrm>
            <a:off x="12530328" y="3723935"/>
            <a:ext cx="457200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1EE64A8-063A-4A47-9657-B4096A283838}"/>
              </a:ext>
            </a:extLst>
          </p:cNvPr>
          <p:cNvSpPr/>
          <p:nvPr userDrawn="1"/>
        </p:nvSpPr>
        <p:spPr>
          <a:xfrm>
            <a:off x="12530328" y="4249628"/>
            <a:ext cx="4572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AC6586D-D673-0741-9BA6-6C518868EB14}"/>
              </a:ext>
            </a:extLst>
          </p:cNvPr>
          <p:cNvSpPr/>
          <p:nvPr userDrawn="1"/>
        </p:nvSpPr>
        <p:spPr>
          <a:xfrm>
            <a:off x="12530328" y="3198242"/>
            <a:ext cx="457200" cy="4572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6DBB1B9-A65C-684E-AABC-E16FA83CE8A5}"/>
              </a:ext>
            </a:extLst>
          </p:cNvPr>
          <p:cNvSpPr/>
          <p:nvPr userDrawn="1"/>
        </p:nvSpPr>
        <p:spPr>
          <a:xfrm>
            <a:off x="12530328" y="5301014"/>
            <a:ext cx="457200" cy="457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B21D6AD-E7ED-2B45-952B-89A20B5A2C3D}"/>
              </a:ext>
            </a:extLst>
          </p:cNvPr>
          <p:cNvSpPr/>
          <p:nvPr userDrawn="1"/>
        </p:nvSpPr>
        <p:spPr>
          <a:xfrm>
            <a:off x="12530328" y="5826707"/>
            <a:ext cx="457200" cy="457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E142597-F527-0047-822E-267F15C19C5A}"/>
              </a:ext>
            </a:extLst>
          </p:cNvPr>
          <p:cNvSpPr/>
          <p:nvPr userDrawn="1"/>
        </p:nvSpPr>
        <p:spPr>
          <a:xfrm>
            <a:off x="12530328" y="4775321"/>
            <a:ext cx="457200" cy="457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311B131-DEBD-5348-8EF6-463C31229614}"/>
              </a:ext>
            </a:extLst>
          </p:cNvPr>
          <p:cNvSpPr/>
          <p:nvPr userDrawn="1"/>
        </p:nvSpPr>
        <p:spPr>
          <a:xfrm>
            <a:off x="12530328" y="1621163"/>
            <a:ext cx="457200" cy="457200"/>
          </a:xfrm>
          <a:prstGeom prst="rect">
            <a:avLst/>
          </a:prstGeom>
          <a:solidFill>
            <a:srgbClr val="007C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4C682C7-11AA-6D48-867F-F1001EB6295D}"/>
              </a:ext>
            </a:extLst>
          </p:cNvPr>
          <p:cNvSpPr/>
          <p:nvPr userDrawn="1"/>
        </p:nvSpPr>
        <p:spPr>
          <a:xfrm>
            <a:off x="12530328" y="6352400"/>
            <a:ext cx="457200" cy="457200"/>
          </a:xfrm>
          <a:prstGeom prst="rect">
            <a:avLst/>
          </a:prstGeom>
          <a:solidFill>
            <a:srgbClr val="8BA6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71EB202-34AB-B942-92A1-97FC054CFEC7}"/>
              </a:ext>
            </a:extLst>
          </p:cNvPr>
          <p:cNvSpPr/>
          <p:nvPr userDrawn="1"/>
        </p:nvSpPr>
        <p:spPr>
          <a:xfrm>
            <a:off x="12530328" y="2672549"/>
            <a:ext cx="457200" cy="457200"/>
          </a:xfrm>
          <a:prstGeom prst="rect">
            <a:avLst/>
          </a:prstGeom>
          <a:solidFill>
            <a:srgbClr val="7BBB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DCB3097-1667-1B4D-A634-74C59A12528B}"/>
              </a:ext>
            </a:extLst>
          </p:cNvPr>
          <p:cNvSpPr/>
          <p:nvPr userDrawn="1"/>
        </p:nvSpPr>
        <p:spPr>
          <a:xfrm>
            <a:off x="12530328" y="2146856"/>
            <a:ext cx="457200" cy="457200"/>
          </a:xfrm>
          <a:prstGeom prst="rect">
            <a:avLst/>
          </a:prstGeom>
          <a:solidFill>
            <a:srgbClr val="00B9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27DBAF0-2684-B54C-8998-67B8F04D01F7}"/>
              </a:ext>
            </a:extLst>
          </p:cNvPr>
          <p:cNvSpPr/>
          <p:nvPr userDrawn="1"/>
        </p:nvSpPr>
        <p:spPr>
          <a:xfrm>
            <a:off x="12530328" y="569777"/>
            <a:ext cx="457200" cy="457200"/>
          </a:xfrm>
          <a:prstGeom prst="rect">
            <a:avLst/>
          </a:prstGeom>
          <a:solidFill>
            <a:srgbClr val="6797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72470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p14:dur="0" advTm="4000"/>
    </mc:Choice>
    <mc:Fallback xmlns="">
      <p:transition advTm="4000"/>
    </mc:Fallback>
  </mc:AlternateConten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800" b="0" i="0" kern="1200">
          <a:solidFill>
            <a:schemeClr val="tx1">
              <a:lumMod val="75000"/>
              <a:lumOff val="25000"/>
            </a:schemeClr>
          </a:solidFill>
          <a:latin typeface="Avenir Medium" panose="02000503020000020003" pitchFamily="2" charset="0"/>
          <a:ea typeface="+mj-ea"/>
          <a:cs typeface="+mj-cs"/>
        </a:defRPr>
      </a:lvl1pPr>
    </p:titleStyle>
    <p:bodyStyle>
      <a:lvl1pPr marL="0" indent="0" algn="ctr" defTabSz="914400" rtl="0" eaLnBrk="1" latinLnBrk="0" hangingPunct="1">
        <a:lnSpc>
          <a:spcPct val="100000"/>
        </a:lnSpc>
        <a:spcBef>
          <a:spcPts val="1800"/>
        </a:spcBef>
        <a:buFont typeface="Arial" panose="020B0604020202020204" pitchFamily="34" charset="0"/>
        <a:buNone/>
        <a:defRPr sz="3600" kern="1200">
          <a:solidFill>
            <a:schemeClr val="tx1">
              <a:lumMod val="65000"/>
              <a:lumOff val="35000"/>
            </a:schemeClr>
          </a:solidFill>
          <a:latin typeface="Avenir Roman" panose="02000503020000020003" pitchFamily="2" charset="0"/>
          <a:ea typeface="+mn-ea"/>
          <a:cs typeface="+mn-cs"/>
        </a:defRPr>
      </a:lvl1pPr>
      <a:lvl2pPr marL="9525" indent="0" algn="ctr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tabLst/>
        <a:defRPr sz="3200" kern="1200">
          <a:solidFill>
            <a:schemeClr val="tx1">
              <a:lumMod val="65000"/>
              <a:lumOff val="35000"/>
            </a:schemeClr>
          </a:solidFill>
          <a:latin typeface="Avenir Roman" panose="02000503020000020003" pitchFamily="2" charset="0"/>
          <a:ea typeface="+mn-ea"/>
          <a:cs typeface="+mn-cs"/>
        </a:defRPr>
      </a:lvl2pPr>
      <a:lvl3pPr marL="9525" indent="0" algn="ctr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tabLst/>
        <a:defRPr sz="2800" kern="1200">
          <a:solidFill>
            <a:schemeClr val="tx1">
              <a:lumMod val="65000"/>
              <a:lumOff val="35000"/>
            </a:schemeClr>
          </a:solidFill>
          <a:latin typeface="Avenir Roman" panose="02000503020000020003" pitchFamily="2" charset="0"/>
          <a:ea typeface="+mn-ea"/>
          <a:cs typeface="+mn-cs"/>
        </a:defRPr>
      </a:lvl3pPr>
      <a:lvl4pPr marL="9525" indent="0" algn="ctr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tabLst/>
        <a:defRPr sz="2400" kern="1200">
          <a:solidFill>
            <a:schemeClr val="tx1">
              <a:lumMod val="65000"/>
              <a:lumOff val="35000"/>
            </a:schemeClr>
          </a:solidFill>
          <a:latin typeface="Avenir Roman" panose="02000503020000020003" pitchFamily="2" charset="0"/>
          <a:ea typeface="+mn-ea"/>
          <a:cs typeface="+mn-cs"/>
        </a:defRPr>
      </a:lvl4pPr>
      <a:lvl5pPr marL="9525" indent="0" algn="ctr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tabLst/>
        <a:defRPr sz="2400" kern="1200">
          <a:solidFill>
            <a:schemeClr val="tx1">
              <a:lumMod val="65000"/>
              <a:lumOff val="35000"/>
            </a:schemeClr>
          </a:solidFill>
          <a:latin typeface="Avenir Roman" panose="02000503020000020003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7.jpg"/><Relationship Id="rId7" Type="http://schemas.openxmlformats.org/officeDocument/2006/relationships/image" Target="../media/image8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jpg"/><Relationship Id="rId7" Type="http://schemas.openxmlformats.org/officeDocument/2006/relationships/image" Target="../media/image8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jpg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7.jpg"/><Relationship Id="rId7" Type="http://schemas.openxmlformats.org/officeDocument/2006/relationships/image" Target="../media/image8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7.jpg"/><Relationship Id="rId7" Type="http://schemas.openxmlformats.org/officeDocument/2006/relationships/image" Target="../media/image8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7.jpg"/><Relationship Id="rId7" Type="http://schemas.openxmlformats.org/officeDocument/2006/relationships/image" Target="../media/image8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7" Type="http://schemas.openxmlformats.org/officeDocument/2006/relationships/image" Target="../media/image8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FBAC6C-40B8-3D4E-9AC0-5E424B6E372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Reproducibility in an Office World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D2FD8E-FE10-4248-9570-3A75C57AB35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Noam Ross</a:t>
            </a:r>
          </a:p>
          <a:p>
            <a:r>
              <a:rPr lang="en-US" dirty="0"/>
              <a:t>New York R Conference</a:t>
            </a:r>
          </a:p>
          <a:p>
            <a:r>
              <a:rPr lang="en-US" dirty="0"/>
              <a:t>May 2019</a:t>
            </a:r>
          </a:p>
        </p:txBody>
      </p:sp>
    </p:spTree>
    <p:extLst>
      <p:ext uri="{BB962C8B-B14F-4D97-AF65-F5344CB8AC3E}">
        <p14:creationId xmlns:p14="http://schemas.microsoft.com/office/powerpoint/2010/main" val="312711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000"/>
    </mc:Choice>
    <mc:Fallback xmlns="">
      <p:transition advTm="4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5C0F4B-62BB-204A-847D-215681963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 dirty="0"/>
              <a:t>The </a:t>
            </a:r>
            <a:r>
              <a:rPr dirty="0" err="1"/>
              <a:t>Officeverse</a:t>
            </a:r>
            <a:endParaRPr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2F0BCF-7F2C-8548-A51A-37FE4C9422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590956"/>
            <a:ext cx="5181600" cy="4067175"/>
          </a:xfrm>
        </p:spPr>
        <p:txBody>
          <a:bodyPr/>
          <a:lstStyle/>
          <a:p>
            <a:pPr marL="0" lvl="0" indent="0">
              <a:buNone/>
            </a:pPr>
            <a:r>
              <a:rPr dirty="0"/>
              <a:t>officer</a:t>
            </a:r>
          </a:p>
          <a:p>
            <a:pPr marL="0" lvl="0" indent="0">
              <a:buNone/>
            </a:pPr>
            <a:r>
              <a:rPr dirty="0" err="1"/>
              <a:t>rvg</a:t>
            </a:r>
            <a:endParaRPr dirty="0"/>
          </a:p>
          <a:p>
            <a:pPr marL="0" lvl="0" indent="0">
              <a:buNone/>
            </a:pPr>
            <a:r>
              <a:rPr lang="en-US" dirty="0" err="1"/>
              <a:t>f</a:t>
            </a:r>
            <a:r>
              <a:rPr dirty="0" err="1"/>
              <a:t>lextable</a:t>
            </a:r>
            <a:endParaRPr lang="en-US" dirty="0"/>
          </a:p>
          <a:p>
            <a:pPr marL="0" lvl="0" indent="0">
              <a:buNone/>
            </a:pPr>
            <a:r>
              <a:rPr lang="en-US" b="1" dirty="0" err="1"/>
              <a:t>officedown</a:t>
            </a:r>
            <a:endParaRPr lang="en-US" b="1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783863-9D0C-FE47-A987-E6C78F15B2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631416"/>
            <a:ext cx="5181600" cy="4050242"/>
          </a:xfrm>
        </p:spPr>
        <p:txBody>
          <a:bodyPr/>
          <a:lstStyle/>
          <a:p>
            <a:pPr marL="0" lvl="0" indent="0">
              <a:buNone/>
            </a:pPr>
            <a:r>
              <a:rPr dirty="0" err="1"/>
              <a:t>mschart</a:t>
            </a:r>
            <a:endParaRPr dirty="0"/>
          </a:p>
          <a:p>
            <a:pPr marL="0" lvl="0" indent="0">
              <a:buNone/>
            </a:pPr>
            <a:r>
              <a:rPr lang="en-US" dirty="0" err="1"/>
              <a:t>r</a:t>
            </a:r>
            <a:r>
              <a:rPr dirty="0" err="1"/>
              <a:t>markdown</a:t>
            </a:r>
            <a:endParaRPr lang="en-US" dirty="0"/>
          </a:p>
          <a:p>
            <a:pPr marL="0" lvl="0" indent="0">
              <a:buNone/>
            </a:pPr>
            <a:r>
              <a:rPr lang="en-US" dirty="0" err="1"/>
              <a:t>pandoc</a:t>
            </a: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9E0AAE-5599-3644-BA71-E1E2E96D69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5069" y="4725747"/>
            <a:ext cx="1921859" cy="1921859"/>
          </a:xfrm>
          <a:prstGeom prst="ellipse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36946DB2-BAFF-9046-A04C-E7862DF10AC1}"/>
              </a:ext>
            </a:extLst>
          </p:cNvPr>
          <p:cNvSpPr txBox="1">
            <a:spLocks/>
          </p:cNvSpPr>
          <p:nvPr/>
        </p:nvSpPr>
        <p:spPr>
          <a:xfrm>
            <a:off x="691195" y="5065249"/>
            <a:ext cx="903543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venir Medium" panose="02000503020000020003" pitchFamily="2" charset="0"/>
                <a:ea typeface="+mj-ea"/>
                <a:cs typeface="+mj-cs"/>
              </a:defRPr>
            </a:lvl1pPr>
          </a:lstStyle>
          <a:p>
            <a:pPr algn="r"/>
            <a:r>
              <a:rPr lang="en-US" sz="3600" i="1" dirty="0"/>
              <a:t>or, the </a:t>
            </a:r>
            <a:r>
              <a:rPr lang="en-US" sz="3600" i="1" dirty="0" err="1"/>
              <a:t>gohelverse</a:t>
            </a:r>
            <a:r>
              <a:rPr lang="en-US" sz="3600" i="1" dirty="0"/>
              <a:t>:</a:t>
            </a:r>
          </a:p>
          <a:p>
            <a:pPr algn="r"/>
            <a:r>
              <a:rPr lang="en-US" sz="3600" dirty="0"/>
              <a:t>David </a:t>
            </a:r>
            <a:r>
              <a:rPr lang="en-US" sz="3600" dirty="0" err="1"/>
              <a:t>Gohel</a:t>
            </a:r>
            <a:r>
              <a:rPr lang="en-US" sz="3600" dirty="0"/>
              <a:t> (@</a:t>
            </a:r>
            <a:r>
              <a:rPr lang="en-US" sz="3600" dirty="0" err="1"/>
              <a:t>DavidGohel</a:t>
            </a:r>
            <a:r>
              <a:rPr lang="en-US" sz="36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0616357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val 13">
            <a:extLst>
              <a:ext uri="{FF2B5EF4-FFF2-40B4-BE49-F238E27FC236}">
                <a16:creationId xmlns:a16="http://schemas.microsoft.com/office/drawing/2014/main" id="{8C7647F3-B620-2546-A782-988D89D93F9E}"/>
              </a:ext>
            </a:extLst>
          </p:cNvPr>
          <p:cNvSpPr/>
          <p:nvPr/>
        </p:nvSpPr>
        <p:spPr>
          <a:xfrm>
            <a:off x="3064476" y="679622"/>
            <a:ext cx="5943600" cy="5844746"/>
          </a:xfrm>
          <a:prstGeom prst="ellipse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09B6CE9-F9D3-E144-A133-6DC376F31B9F}"/>
              </a:ext>
            </a:extLst>
          </p:cNvPr>
          <p:cNvSpPr/>
          <p:nvPr/>
        </p:nvSpPr>
        <p:spPr>
          <a:xfrm>
            <a:off x="704335" y="1334530"/>
            <a:ext cx="10762735" cy="43248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BDC6148-4598-7544-B906-26605FCC820C}"/>
              </a:ext>
            </a:extLst>
          </p:cNvPr>
          <p:cNvGrpSpPr/>
          <p:nvPr/>
        </p:nvGrpSpPr>
        <p:grpSpPr>
          <a:xfrm>
            <a:off x="6379483" y="1493421"/>
            <a:ext cx="4762500" cy="3386667"/>
            <a:chOff x="7107766" y="2108199"/>
            <a:chExt cx="4762500" cy="3386667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5E50CF61-1A3B-1F45-BA75-4C7F974036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840133" y="2599267"/>
              <a:ext cx="2540000" cy="2540000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25485E0F-4735-594B-BB31-7A0ADB2FFFF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07866" y="2108199"/>
              <a:ext cx="3386667" cy="3386667"/>
            </a:xfrm>
            <a:prstGeom prst="rect">
              <a:avLst/>
            </a:prstGeom>
          </p:spPr>
        </p:pic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72AEACBE-E0FF-DF4B-839F-CF12D81AA105}"/>
                </a:ext>
              </a:extLst>
            </p:cNvPr>
            <p:cNvGrpSpPr/>
            <p:nvPr/>
          </p:nvGrpSpPr>
          <p:grpSpPr>
            <a:xfrm>
              <a:off x="7107766" y="3318935"/>
              <a:ext cx="4762500" cy="1879600"/>
              <a:chOff x="6711949" y="3335867"/>
              <a:chExt cx="4762500" cy="1879600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1FF5C637-00DD-6D45-92E2-F0F0FCCD2C35}"/>
                  </a:ext>
                </a:extLst>
              </p:cNvPr>
              <p:cNvSpPr/>
              <p:nvPr/>
            </p:nvSpPr>
            <p:spPr>
              <a:xfrm>
                <a:off x="7484533" y="3539066"/>
                <a:ext cx="3403600" cy="128693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6FC8B7E1-BF71-BC4F-8E70-03E43B09AF6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t="17742" b="14056"/>
              <a:stretch/>
            </p:blipFill>
            <p:spPr>
              <a:xfrm>
                <a:off x="6711949" y="3335867"/>
                <a:ext cx="4762500" cy="1879600"/>
              </a:xfrm>
              <a:prstGeom prst="rect">
                <a:avLst/>
              </a:prstGeom>
            </p:spPr>
          </p:pic>
        </p:grp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45F23115-66D6-3A43-B62C-72AE61D64A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0789" y="2932049"/>
            <a:ext cx="2694841" cy="161690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C6BD7EA-DD18-5A45-A0D6-603327FF4BEF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174404" y="1337167"/>
            <a:ext cx="2273700" cy="1755642"/>
          </a:xfrm>
          <a:prstGeom prst="rect">
            <a:avLst/>
          </a:prstGeom>
        </p:spPr>
      </p:pic>
      <p:pic>
        <p:nvPicPr>
          <p:cNvPr id="26" name="Content Placeholder 12">
            <a:extLst>
              <a:ext uri="{FF2B5EF4-FFF2-40B4-BE49-F238E27FC236}">
                <a16:creationId xmlns:a16="http://schemas.microsoft.com/office/drawing/2014/main" id="{EF7CEF45-0E36-6143-9A9C-C58BDA9F021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6"/>
          <a:stretch>
            <a:fillRect/>
          </a:stretch>
        </p:blipFill>
        <p:spPr>
          <a:xfrm>
            <a:off x="1431639" y="2616294"/>
            <a:ext cx="1508941" cy="1749139"/>
          </a:xfr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E4C110CB-C6B4-AD41-A7D6-46A103A62857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433265" y="3659036"/>
            <a:ext cx="1953056" cy="195305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BAFF843-8E9D-E740-BAC6-8993901B6EC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93736" y="3600964"/>
            <a:ext cx="1841500" cy="1905000"/>
          </a:xfrm>
          <a:prstGeom prst="rect">
            <a:avLst/>
          </a:prstGeom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242D54A-5756-D44F-BA73-0D00100EBBE1}"/>
              </a:ext>
            </a:extLst>
          </p:cNvPr>
          <p:cNvCxnSpPr>
            <a:cxnSpLocks/>
          </p:cNvCxnSpPr>
          <p:nvPr/>
        </p:nvCxnSpPr>
        <p:spPr>
          <a:xfrm flipH="1">
            <a:off x="4030600" y="1235676"/>
            <a:ext cx="244838" cy="215204"/>
          </a:xfrm>
          <a:prstGeom prst="straightConnector1">
            <a:avLst/>
          </a:prstGeom>
          <a:ln w="857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05A2CFE9-EE15-524C-B15F-33B77163BDF9}"/>
              </a:ext>
            </a:extLst>
          </p:cNvPr>
          <p:cNvCxnSpPr>
            <a:cxnSpLocks/>
          </p:cNvCxnSpPr>
          <p:nvPr/>
        </p:nvCxnSpPr>
        <p:spPr>
          <a:xfrm flipV="1">
            <a:off x="8101969" y="5571155"/>
            <a:ext cx="167054" cy="126664"/>
          </a:xfrm>
          <a:prstGeom prst="straightConnector1">
            <a:avLst/>
          </a:prstGeom>
          <a:ln w="857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24899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 descr="Adventure_with_the_Windmills.jpg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0" y="0"/>
            <a:ext cx="12198246" cy="6858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2430202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3B08618-0A9A-2F44-BD72-7C639A3C13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630" y="2463925"/>
            <a:ext cx="7755467" cy="2517125"/>
          </a:xfrm>
          <a:prstGeom prst="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  <a:effectLst>
            <a:outerShdw blurRad="177800" dist="63500" dir="4800000" sx="101000" sy="101000" algn="tl" rotWithShape="0">
              <a:prstClr val="black">
                <a:alpha val="34000"/>
              </a:prst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F61F656-46FC-724A-BE6E-D4CC9D5DF6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1911" y="2368118"/>
            <a:ext cx="2829478" cy="2793999"/>
          </a:xfrm>
          <a:prstGeom prst="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  <a:effectLst>
            <a:outerShdw blurRad="177800" dist="63500" dir="4800000" sx="101000" sy="101000" algn="tl" rotWithShape="0">
              <a:prstClr val="black">
                <a:alpha val="34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740511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0E61EB-16E5-FB48-A0A4-9EBE64F329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289" y="385185"/>
            <a:ext cx="9448800" cy="2402559"/>
          </a:xfrm>
          <a:prstGeom prst="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  <a:effectLst>
            <a:outerShdw blurRad="177800" dist="63500" dir="4800000" sx="101000" sy="101000" algn="tl" rotWithShape="0">
              <a:prstClr val="black">
                <a:alpha val="34000"/>
              </a:prst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82EEE89-37D6-044F-BCFC-FACE25E28A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173" y="3045105"/>
            <a:ext cx="7542826" cy="2180007"/>
          </a:xfrm>
          <a:prstGeom prst="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  <a:effectLst>
            <a:outerShdw blurRad="177800" dist="63500" dir="4800000" sx="101000" sy="101000" algn="tl" rotWithShape="0">
              <a:prstClr val="black">
                <a:alpha val="34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2B6635F-87EC-8A43-A6AF-9038601500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9982" y="4430530"/>
            <a:ext cx="7386230" cy="2213761"/>
          </a:xfrm>
          <a:prstGeom prst="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  <a:effectLst>
            <a:outerShdw blurRad="177800" dist="63500" dir="4800000" sx="101000" sy="101000" algn="tl" rotWithShape="0">
              <a:prstClr val="black">
                <a:alpha val="34000"/>
              </a:prst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8429B91-5A35-3C41-947A-00B8F94AB5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70669" y="1555582"/>
            <a:ext cx="8492254" cy="2141617"/>
          </a:xfrm>
          <a:prstGeom prst="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  <a:effectLst>
            <a:outerShdw blurRad="177800" dist="63500" dir="4800000" sx="101000" sy="101000" algn="tl" rotWithShape="0">
              <a:prstClr val="black">
                <a:alpha val="34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28223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000"/>
    </mc:Choice>
    <mc:Fallback xmlns="">
      <p:transition advTm="40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4E549D2-1C0D-0445-8EFD-42FE8631D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0574" y="3198072"/>
            <a:ext cx="9402945" cy="2091168"/>
          </a:xfrm>
          <a:prstGeom prst="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  <a:effectLst>
            <a:outerShdw blurRad="177800" dist="63500" dir="4800000" sx="101000" sy="101000" algn="tl" rotWithShape="0">
              <a:prstClr val="black">
                <a:alpha val="34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1FD4F71-9A38-D346-8654-0C212560A4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136" y="894532"/>
            <a:ext cx="9014527" cy="1929672"/>
          </a:xfrm>
          <a:prstGeom prst="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  <a:effectLst>
            <a:outerShdw blurRad="177800" dist="63500" dir="4800000" sx="101000" sy="101000" algn="tl" rotWithShape="0">
              <a:prstClr val="black">
                <a:alpha val="34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0978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000"/>
    </mc:Choice>
    <mc:Fallback xmlns="">
      <p:transition advTm="40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422D9A5-3986-224E-BE66-0758250BE5E1}"/>
              </a:ext>
            </a:extLst>
          </p:cNvPr>
          <p:cNvSpPr txBox="1">
            <a:spLocks/>
          </p:cNvSpPr>
          <p:nvPr/>
        </p:nvSpPr>
        <p:spPr>
          <a:xfrm>
            <a:off x="725466" y="916270"/>
            <a:ext cx="10515600" cy="1325563"/>
          </a:xfrm>
          <a:prstGeom prst="rect">
            <a:avLst/>
          </a:prstGeom>
        </p:spPr>
        <p:txBody>
          <a:bodyPr anchor="ctr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venir Medium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sz="11500" dirty="0"/>
              <a:t>{ </a:t>
            </a:r>
            <a:r>
              <a:rPr lang="en-US" sz="11500" dirty="0" err="1"/>
              <a:t>redoc</a:t>
            </a:r>
            <a:r>
              <a:rPr lang="en-US" sz="11500" dirty="0"/>
              <a:t> }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A7B2EF0-764A-D241-82EF-A1AE7EFE0234}"/>
              </a:ext>
            </a:extLst>
          </p:cNvPr>
          <p:cNvSpPr txBox="1">
            <a:spLocks/>
          </p:cNvSpPr>
          <p:nvPr/>
        </p:nvSpPr>
        <p:spPr>
          <a:xfrm>
            <a:off x="5074084" y="2559267"/>
            <a:ext cx="1978069" cy="1325563"/>
          </a:xfrm>
          <a:prstGeom prst="rect">
            <a:avLst/>
          </a:prstGeom>
        </p:spPr>
        <p:txBody>
          <a:bodyPr anchor="ctr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venir Medium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sz="9600" dirty="0"/>
              <a:t>📦</a:t>
            </a:r>
            <a:endParaRPr lang="en-US" sz="1150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73AFBF7-C5AF-C94B-AA7A-34B00521FBFB}"/>
              </a:ext>
            </a:extLst>
          </p:cNvPr>
          <p:cNvSpPr txBox="1">
            <a:spLocks/>
          </p:cNvSpPr>
          <p:nvPr/>
        </p:nvSpPr>
        <p:spPr>
          <a:xfrm>
            <a:off x="777658" y="3749240"/>
            <a:ext cx="10515600" cy="1325563"/>
          </a:xfrm>
          <a:prstGeom prst="rect">
            <a:avLst/>
          </a:prstGeom>
        </p:spPr>
        <p:txBody>
          <a:bodyPr anchor="ctr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venir Medium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dirty="0"/>
              <a:t>Reversible Reproducible Documents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6835656-4424-3E45-AA30-EB407BF0C643}"/>
              </a:ext>
            </a:extLst>
          </p:cNvPr>
          <p:cNvSpPr txBox="1">
            <a:spLocks/>
          </p:cNvSpPr>
          <p:nvPr/>
        </p:nvSpPr>
        <p:spPr>
          <a:xfrm>
            <a:off x="817324" y="4753410"/>
            <a:ext cx="10515600" cy="1325563"/>
          </a:xfrm>
          <a:prstGeom prst="rect">
            <a:avLst/>
          </a:prstGeom>
        </p:spPr>
        <p:txBody>
          <a:bodyPr anchor="ctr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venir Medium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chemeClr val="bg2">
                    <a:lumMod val="75000"/>
                    <a:lumOff val="25000"/>
                  </a:schemeClr>
                </a:solidFill>
              </a:rPr>
              <a:t>noamross.github.io</a:t>
            </a:r>
            <a:r>
              <a:rPr lang="en-US" dirty="0">
                <a:solidFill>
                  <a:schemeClr val="bg2">
                    <a:lumMod val="75000"/>
                    <a:lumOff val="25000"/>
                  </a:schemeClr>
                </a:solidFill>
              </a:rPr>
              <a:t>/</a:t>
            </a:r>
            <a:r>
              <a:rPr lang="en-US" dirty="0" err="1">
                <a:solidFill>
                  <a:schemeClr val="bg2">
                    <a:lumMod val="75000"/>
                    <a:lumOff val="25000"/>
                  </a:schemeClr>
                </a:solidFill>
              </a:rPr>
              <a:t>redoc</a:t>
            </a:r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6228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000"/>
    </mc:Choice>
    <mc:Fallback xmlns="">
      <p:transition advTm="400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056A4-A93D-E046-AEB2-C9C372ED6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road ahead for </a:t>
            </a:r>
            <a:r>
              <a:rPr lang="en-US" b="1" dirty="0" err="1"/>
              <a:t>redoc</a:t>
            </a:r>
            <a:endParaRPr lang="en-US" dirty="0"/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C5C4B1B4-708D-3A41-8DB6-4C3D3088F4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982508"/>
          </a:xfrm>
        </p:spPr>
        <p:txBody>
          <a:bodyPr/>
          <a:lstStyle/>
          <a:p>
            <a:r>
              <a:rPr lang="en-US" b="1" dirty="0" err="1"/>
              <a:t>officedown</a:t>
            </a:r>
            <a:r>
              <a:rPr lang="en-US" b="1" dirty="0"/>
              <a:t> </a:t>
            </a:r>
            <a:r>
              <a:rPr lang="en-US" dirty="0"/>
              <a:t>and other format integration</a:t>
            </a:r>
          </a:p>
          <a:p>
            <a:r>
              <a:rPr lang="en-US" dirty="0"/>
              <a:t>robustness and more edge-case testing</a:t>
            </a:r>
          </a:p>
          <a:p>
            <a:r>
              <a:rPr lang="en-US" dirty="0"/>
              <a:t>citations?</a:t>
            </a:r>
          </a:p>
          <a:p>
            <a:r>
              <a:rPr lang="en-US" dirty="0"/>
              <a:t>Google Docs support?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AA3E842-2B08-554E-BE80-1951B5B61776}"/>
              </a:ext>
            </a:extLst>
          </p:cNvPr>
          <p:cNvSpPr txBox="1">
            <a:spLocks/>
          </p:cNvSpPr>
          <p:nvPr/>
        </p:nvSpPr>
        <p:spPr>
          <a:xfrm>
            <a:off x="263048" y="5266977"/>
            <a:ext cx="11511418" cy="1325563"/>
          </a:xfrm>
          <a:prstGeom prst="rect">
            <a:avLst/>
          </a:prstGeom>
        </p:spPr>
        <p:txBody>
          <a:bodyPr anchor="ctr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venir Medium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sz="4000" dirty="0" err="1">
                <a:solidFill>
                  <a:schemeClr val="bg2">
                    <a:lumMod val="75000"/>
                    <a:lumOff val="25000"/>
                  </a:schemeClr>
                </a:solidFill>
              </a:rPr>
              <a:t>noamross.github.io</a:t>
            </a:r>
            <a:r>
              <a:rPr lang="en-US" sz="4000" dirty="0">
                <a:solidFill>
                  <a:schemeClr val="bg2">
                    <a:lumMod val="75000"/>
                    <a:lumOff val="25000"/>
                  </a:schemeClr>
                </a:solidFill>
              </a:rPr>
              <a:t>/</a:t>
            </a:r>
            <a:r>
              <a:rPr lang="en-US" sz="4000" dirty="0" err="1">
                <a:solidFill>
                  <a:schemeClr val="bg2">
                    <a:lumMod val="75000"/>
                    <a:lumOff val="25000"/>
                  </a:schemeClr>
                </a:solidFill>
              </a:rPr>
              <a:t>redoc</a:t>
            </a:r>
            <a:r>
              <a:rPr lang="en-US" sz="4000" dirty="0">
                <a:solidFill>
                  <a:schemeClr val="bg2">
                    <a:lumMod val="75000"/>
                    <a:lumOff val="25000"/>
                  </a:schemeClr>
                </a:solidFill>
              </a:rPr>
              <a:t>/</a:t>
            </a:r>
            <a:r>
              <a:rPr lang="en-US" sz="4000" dirty="0" err="1">
                <a:solidFill>
                  <a:schemeClr val="bg2">
                    <a:lumMod val="75000"/>
                    <a:lumOff val="25000"/>
                  </a:schemeClr>
                </a:solidFill>
              </a:rPr>
              <a:t>CONTRIBUTING.html</a:t>
            </a:r>
            <a:endParaRPr lang="en-US" sz="4000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1775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000"/>
    </mc:Choice>
    <mc:Fallback xmlns="">
      <p:transition advTm="400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B3E075-FF6C-BC47-BCD1-AE85ABD116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14B67B38-07EE-4445-83B6-2F4415A43D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97052" y="1825625"/>
            <a:ext cx="6756747" cy="3982508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/>
              <a:t>And thanks to:</a:t>
            </a:r>
          </a:p>
          <a:p>
            <a:r>
              <a:rPr lang="en-US" dirty="0" err="1"/>
              <a:t>Yihui</a:t>
            </a:r>
            <a:r>
              <a:rPr lang="en-US" dirty="0"/>
              <a:t> </a:t>
            </a:r>
            <a:r>
              <a:rPr lang="en-US" dirty="0" err="1"/>
              <a:t>Xie</a:t>
            </a:r>
            <a:r>
              <a:rPr lang="en-US" dirty="0"/>
              <a:t>+ (</a:t>
            </a:r>
            <a:r>
              <a:rPr lang="en-US" dirty="0" err="1"/>
              <a:t>knitr</a:t>
            </a:r>
            <a:r>
              <a:rPr lang="en-US" dirty="0"/>
              <a:t>, </a:t>
            </a:r>
            <a:r>
              <a:rPr lang="en-US" dirty="0" err="1"/>
              <a:t>rmarkdown</a:t>
            </a:r>
            <a:r>
              <a:rPr lang="en-US" dirty="0"/>
              <a:t>)</a:t>
            </a:r>
          </a:p>
          <a:p>
            <a:r>
              <a:rPr lang="en-US" dirty="0"/>
              <a:t>David </a:t>
            </a:r>
            <a:r>
              <a:rPr lang="en-US" dirty="0" err="1"/>
              <a:t>Gohel</a:t>
            </a:r>
            <a:r>
              <a:rPr lang="en-US" dirty="0"/>
              <a:t> (officer, </a:t>
            </a:r>
            <a:r>
              <a:rPr lang="en-US" dirty="0" err="1"/>
              <a:t>officedown</a:t>
            </a:r>
            <a:r>
              <a:rPr lang="en-US" dirty="0"/>
              <a:t>)</a:t>
            </a:r>
          </a:p>
          <a:p>
            <a:r>
              <a:rPr lang="en-US" dirty="0"/>
              <a:t>John Macfarlane (</a:t>
            </a:r>
            <a:r>
              <a:rPr lang="en-US" dirty="0" err="1"/>
              <a:t>pandoc</a:t>
            </a:r>
            <a:r>
              <a:rPr lang="en-US" dirty="0"/>
              <a:t>)</a:t>
            </a:r>
          </a:p>
          <a:p>
            <a:r>
              <a:rPr lang="en-US" dirty="0"/>
              <a:t>Brodie </a:t>
            </a:r>
            <a:r>
              <a:rPr lang="en-US" dirty="0" err="1"/>
              <a:t>Gaslam</a:t>
            </a:r>
            <a:r>
              <a:rPr lang="en-US" dirty="0"/>
              <a:t> (</a:t>
            </a:r>
            <a:r>
              <a:rPr lang="en-US" dirty="0" err="1"/>
              <a:t>diffobj</a:t>
            </a:r>
            <a:r>
              <a:rPr lang="en-US" dirty="0"/>
              <a:t>)</a:t>
            </a:r>
          </a:p>
          <a:p>
            <a:r>
              <a:rPr lang="en-US" dirty="0"/>
              <a:t>…and many more</a:t>
            </a:r>
          </a:p>
        </p:txBody>
      </p:sp>
    </p:spTree>
    <p:extLst>
      <p:ext uri="{BB962C8B-B14F-4D97-AF65-F5344CB8AC3E}">
        <p14:creationId xmlns:p14="http://schemas.microsoft.com/office/powerpoint/2010/main" val="2402179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000"/>
    </mc:Choice>
    <mc:Fallback xmlns="">
      <p:transition advTm="4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DD07EE8-BCA7-8545-8F1F-8E5341B55E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949" y="832708"/>
            <a:ext cx="6977726" cy="24665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B4830DD-F1B6-2A4B-9074-259DA127E5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4218" y="3004922"/>
            <a:ext cx="6362700" cy="34925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A5299C9-EB5D-6749-B73B-7899CAD5C450}"/>
              </a:ext>
            </a:extLst>
          </p:cNvPr>
          <p:cNvSpPr/>
          <p:nvPr/>
        </p:nvSpPr>
        <p:spPr>
          <a:xfrm>
            <a:off x="591519" y="3648276"/>
            <a:ext cx="253913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Avenir Medium" panose="02000503020000020003" pitchFamily="2" charset="0"/>
              </a:rPr>
              <a:t>@</a:t>
            </a:r>
            <a:r>
              <a:rPr lang="en-US" sz="2400" dirty="0" err="1">
                <a:solidFill>
                  <a:schemeClr val="tx2"/>
                </a:solidFill>
                <a:latin typeface="Avenir Medium" panose="02000503020000020003" pitchFamily="2" charset="0"/>
              </a:rPr>
              <a:t>EcoHealthNYC</a:t>
            </a:r>
            <a:endParaRPr lang="en-US" sz="2400" dirty="0">
              <a:solidFill>
                <a:schemeClr val="tx2"/>
              </a:solidFill>
              <a:latin typeface="Avenir Medium" panose="02000503020000020003" pitchFamily="2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915CE56-B049-DE46-8E18-D9FBC41900AC}"/>
              </a:ext>
            </a:extLst>
          </p:cNvPr>
          <p:cNvSpPr/>
          <p:nvPr/>
        </p:nvSpPr>
        <p:spPr>
          <a:xfrm>
            <a:off x="9831303" y="5863548"/>
            <a:ext cx="17267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Medium" panose="02000503020000020003" pitchFamily="2" charset="0"/>
              </a:rPr>
              <a:t>@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venir Medium" panose="02000503020000020003" pitchFamily="2" charset="0"/>
              </a:rPr>
              <a:t>rOpenSci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Avenir Medium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14842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5C0F4B-62BB-204A-847D-215681963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 dirty="0"/>
              <a:t>The Two Realms</a:t>
            </a:r>
            <a:r>
              <a:rPr lang="en-US" dirty="0"/>
              <a:t> of Workflows</a:t>
            </a:r>
            <a:endParaRPr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2F0BCF-7F2C-8548-A51A-37FE4C9422C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b="1" dirty="0"/>
              <a:t>Programmatic</a:t>
            </a:r>
          </a:p>
          <a:p>
            <a:pPr marL="0" lvl="0" indent="0">
              <a:buNone/>
            </a:pPr>
            <a:r>
              <a:rPr dirty="0"/>
              <a:t>Linear</a:t>
            </a:r>
          </a:p>
          <a:p>
            <a:pPr marL="0" lvl="0" indent="0">
              <a:buNone/>
            </a:pPr>
            <a:r>
              <a:rPr dirty="0"/>
              <a:t>Centralized</a:t>
            </a:r>
            <a:endParaRPr lang="en-US" dirty="0"/>
          </a:p>
          <a:p>
            <a:pPr lvl="0"/>
            <a:r>
              <a:rPr lang="en-US" dirty="0"/>
              <a:t>Automated</a:t>
            </a:r>
            <a:endParaRPr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783863-9D0C-FE47-A987-E6C78F15B26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en-US" b="1" dirty="0"/>
              <a:t>Interactive</a:t>
            </a:r>
            <a:endParaRPr b="1" dirty="0"/>
          </a:p>
          <a:p>
            <a:pPr marL="0" lvl="0" indent="0">
              <a:buNone/>
            </a:pPr>
            <a:r>
              <a:rPr dirty="0"/>
              <a:t>Iterative</a:t>
            </a:r>
          </a:p>
          <a:p>
            <a:pPr marL="0" lvl="0" indent="0">
              <a:buNone/>
            </a:pPr>
            <a:r>
              <a:rPr dirty="0"/>
              <a:t>Decentralized</a:t>
            </a:r>
            <a:endParaRPr lang="en-US" dirty="0"/>
          </a:p>
          <a:p>
            <a:pPr lvl="0"/>
            <a:r>
              <a:rPr lang="en-US" dirty="0"/>
              <a:t>Manual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106359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5E50CF61-1A3B-1F45-BA75-4C7F974036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0133" y="2599267"/>
            <a:ext cx="2540000" cy="25400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5485E0F-4735-594B-BB31-7A0ADB2FFF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7866" y="2108199"/>
            <a:ext cx="3386667" cy="338666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17D0DD1-46CB-EC44-A707-477074740A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6782" y="3571103"/>
            <a:ext cx="2694841" cy="16169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75C0F4B-62BB-204A-847D-2156819637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marL="0" lvl="0" indent="0">
              <a:buNone/>
            </a:pPr>
            <a:r>
              <a:rPr dirty="0"/>
              <a:t>The Two Realms</a:t>
            </a:r>
            <a:r>
              <a:rPr lang="en-US" dirty="0"/>
              <a:t> of Workflows</a:t>
            </a:r>
            <a:endParaRPr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9EE5CD17-3869-094E-940F-A055A27348A2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70397" y="1976221"/>
            <a:ext cx="2273700" cy="1755642"/>
          </a:xfrm>
          <a:prstGeom prst="rect">
            <a:avLst/>
          </a:prstGeom>
        </p:spPr>
      </p:pic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476C963D-DAA7-2A46-BD41-A547FCBC2EB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5"/>
          <a:stretch>
            <a:fillRect/>
          </a:stretch>
        </p:blipFill>
        <p:spPr>
          <a:xfrm>
            <a:off x="727632" y="3255348"/>
            <a:ext cx="1508941" cy="1749139"/>
          </a:xfr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72AEACBE-E0FF-DF4B-839F-CF12D81AA105}"/>
              </a:ext>
            </a:extLst>
          </p:cNvPr>
          <p:cNvGrpSpPr/>
          <p:nvPr/>
        </p:nvGrpSpPr>
        <p:grpSpPr>
          <a:xfrm>
            <a:off x="7107766" y="3318935"/>
            <a:ext cx="4762500" cy="1879600"/>
            <a:chOff x="6711949" y="3335867"/>
            <a:chExt cx="4762500" cy="187960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FF5C637-00DD-6D45-92E2-F0F0FCCD2C35}"/>
                </a:ext>
              </a:extLst>
            </p:cNvPr>
            <p:cNvSpPr/>
            <p:nvPr/>
          </p:nvSpPr>
          <p:spPr>
            <a:xfrm>
              <a:off x="7484533" y="3539066"/>
              <a:ext cx="3403600" cy="12869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6FC8B7E1-BF71-BC4F-8E70-03E43B09AF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t="17742" b="14056"/>
            <a:stretch/>
          </p:blipFill>
          <p:spPr>
            <a:xfrm>
              <a:off x="6711949" y="3335867"/>
              <a:ext cx="4762500" cy="1879600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A3522C00-1F18-7D47-A14C-086BD1585A9D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29258" y="4298090"/>
            <a:ext cx="1953056" cy="19530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21B4020-6C93-D14F-B087-5867C7A6EEC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48644" y="4342371"/>
            <a:ext cx="18415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7769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5E50CF61-1A3B-1F45-BA75-4C7F974036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0133" y="2599267"/>
            <a:ext cx="2540000" cy="25400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5485E0F-4735-594B-BB31-7A0ADB2FFF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7866" y="2108199"/>
            <a:ext cx="3386667" cy="338666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75C0F4B-62BB-204A-847D-2156819637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marL="0" lvl="0" indent="0">
              <a:buNone/>
            </a:pPr>
            <a:r>
              <a:rPr lang="en-US" dirty="0"/>
              <a:t>Valley of Heartbreak</a:t>
            </a:r>
            <a:endParaRPr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2AEACBE-E0FF-DF4B-839F-CF12D81AA105}"/>
              </a:ext>
            </a:extLst>
          </p:cNvPr>
          <p:cNvGrpSpPr/>
          <p:nvPr/>
        </p:nvGrpSpPr>
        <p:grpSpPr>
          <a:xfrm>
            <a:off x="7107766" y="3318935"/>
            <a:ext cx="4762500" cy="1879600"/>
            <a:chOff x="6711949" y="3335867"/>
            <a:chExt cx="4762500" cy="187960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FF5C637-00DD-6D45-92E2-F0F0FCCD2C35}"/>
                </a:ext>
              </a:extLst>
            </p:cNvPr>
            <p:cNvSpPr/>
            <p:nvPr/>
          </p:nvSpPr>
          <p:spPr>
            <a:xfrm>
              <a:off x="7484533" y="3539066"/>
              <a:ext cx="3403600" cy="12869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6FC8B7E1-BF71-BC4F-8E70-03E43B09AF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t="17742" b="14056"/>
            <a:stretch/>
          </p:blipFill>
          <p:spPr>
            <a:xfrm>
              <a:off x="6711949" y="3335867"/>
              <a:ext cx="4762500" cy="1879600"/>
            </a:xfrm>
            <a:prstGeom prst="rect">
              <a:avLst/>
            </a:prstGeom>
          </p:spPr>
        </p:pic>
      </p:grp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DEB9D3F-10DC-B04C-B4A8-6C0BE9C84EDC}"/>
              </a:ext>
            </a:extLst>
          </p:cNvPr>
          <p:cNvCxnSpPr/>
          <p:nvPr/>
        </p:nvCxnSpPr>
        <p:spPr>
          <a:xfrm>
            <a:off x="6096000" y="2099733"/>
            <a:ext cx="0" cy="3928534"/>
          </a:xfrm>
          <a:prstGeom prst="line">
            <a:avLst/>
          </a:prstGeom>
          <a:ln w="165100" cap="rnd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CF4F6DA-AFB3-EE49-9671-3483F51BAB6A}"/>
              </a:ext>
            </a:extLst>
          </p:cNvPr>
          <p:cNvCxnSpPr/>
          <p:nvPr/>
        </p:nvCxnSpPr>
        <p:spPr>
          <a:xfrm>
            <a:off x="6079067" y="1371600"/>
            <a:ext cx="0" cy="440267"/>
          </a:xfrm>
          <a:prstGeom prst="straightConnector1">
            <a:avLst/>
          </a:prstGeom>
          <a:ln w="857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Freeform 7">
            <a:extLst>
              <a:ext uri="{FF2B5EF4-FFF2-40B4-BE49-F238E27FC236}">
                <a16:creationId xmlns:a16="http://schemas.microsoft.com/office/drawing/2014/main" id="{AF679B10-ECE1-D74B-9D7D-B686A63F3340}"/>
              </a:ext>
            </a:extLst>
          </p:cNvPr>
          <p:cNvSpPr/>
          <p:nvPr/>
        </p:nvSpPr>
        <p:spPr>
          <a:xfrm>
            <a:off x="4876800" y="2777067"/>
            <a:ext cx="2201333" cy="795866"/>
          </a:xfrm>
          <a:custGeom>
            <a:avLst/>
            <a:gdLst>
              <a:gd name="connsiteX0" fmla="*/ 0 w 2201333"/>
              <a:gd name="connsiteY0" fmla="*/ 695536 h 847936"/>
              <a:gd name="connsiteX1" fmla="*/ 1202267 w 2201333"/>
              <a:gd name="connsiteY1" fmla="*/ 1270 h 847936"/>
              <a:gd name="connsiteX2" fmla="*/ 2201333 w 2201333"/>
              <a:gd name="connsiteY2" fmla="*/ 847936 h 847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01333" h="847936">
                <a:moveTo>
                  <a:pt x="0" y="695536"/>
                </a:moveTo>
                <a:cubicBezTo>
                  <a:pt x="417689" y="335703"/>
                  <a:pt x="835378" y="-24130"/>
                  <a:pt x="1202267" y="1270"/>
                </a:cubicBezTo>
                <a:cubicBezTo>
                  <a:pt x="1569156" y="26670"/>
                  <a:pt x="2003778" y="709647"/>
                  <a:pt x="2201333" y="847936"/>
                </a:cubicBezTo>
              </a:path>
            </a:pathLst>
          </a:custGeom>
          <a:ln w="57150">
            <a:solidFill>
              <a:schemeClr val="accent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5F23115-66D6-3A43-B62C-72AE61D64A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6782" y="3571103"/>
            <a:ext cx="2694841" cy="161690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C6BD7EA-DD18-5A45-A0D6-603327FF4BEF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70397" y="1976221"/>
            <a:ext cx="2273700" cy="1755642"/>
          </a:xfrm>
          <a:prstGeom prst="rect">
            <a:avLst/>
          </a:prstGeom>
        </p:spPr>
      </p:pic>
      <p:pic>
        <p:nvPicPr>
          <p:cNvPr id="26" name="Content Placeholder 12">
            <a:extLst>
              <a:ext uri="{FF2B5EF4-FFF2-40B4-BE49-F238E27FC236}">
                <a16:creationId xmlns:a16="http://schemas.microsoft.com/office/drawing/2014/main" id="{EF7CEF45-0E36-6143-9A9C-C58BDA9F021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6"/>
          <a:stretch>
            <a:fillRect/>
          </a:stretch>
        </p:blipFill>
        <p:spPr>
          <a:xfrm>
            <a:off x="727632" y="3255348"/>
            <a:ext cx="1508941" cy="1749139"/>
          </a:xfr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E4C110CB-C6B4-AD41-A7D6-46A103A62857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29258" y="4298090"/>
            <a:ext cx="1953056" cy="1953056"/>
          </a:xfrm>
          <a:prstGeom prst="rect">
            <a:avLst/>
          </a:prstGeom>
        </p:spPr>
      </p:pic>
      <p:sp>
        <p:nvSpPr>
          <p:cNvPr id="18" name="Freeform 17">
            <a:extLst>
              <a:ext uri="{FF2B5EF4-FFF2-40B4-BE49-F238E27FC236}">
                <a16:creationId xmlns:a16="http://schemas.microsoft.com/office/drawing/2014/main" id="{8611CF19-EB9F-4244-BB10-EA1D0DD101A5}"/>
              </a:ext>
            </a:extLst>
          </p:cNvPr>
          <p:cNvSpPr/>
          <p:nvPr/>
        </p:nvSpPr>
        <p:spPr>
          <a:xfrm rot="10456985">
            <a:off x="4826001" y="4978401"/>
            <a:ext cx="2201333" cy="795866"/>
          </a:xfrm>
          <a:custGeom>
            <a:avLst/>
            <a:gdLst>
              <a:gd name="connsiteX0" fmla="*/ 0 w 2201333"/>
              <a:gd name="connsiteY0" fmla="*/ 695536 h 847936"/>
              <a:gd name="connsiteX1" fmla="*/ 1202267 w 2201333"/>
              <a:gd name="connsiteY1" fmla="*/ 1270 h 847936"/>
              <a:gd name="connsiteX2" fmla="*/ 2201333 w 2201333"/>
              <a:gd name="connsiteY2" fmla="*/ 847936 h 847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01333" h="847936">
                <a:moveTo>
                  <a:pt x="0" y="695536"/>
                </a:moveTo>
                <a:cubicBezTo>
                  <a:pt x="417689" y="335703"/>
                  <a:pt x="835378" y="-24130"/>
                  <a:pt x="1202267" y="1270"/>
                </a:cubicBezTo>
                <a:cubicBezTo>
                  <a:pt x="1569156" y="26670"/>
                  <a:pt x="2003778" y="709647"/>
                  <a:pt x="2201333" y="847936"/>
                </a:cubicBezTo>
              </a:path>
            </a:pathLst>
          </a:custGeom>
          <a:ln w="57150">
            <a:solidFill>
              <a:schemeClr val="accent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4914533-0217-3D44-A13F-CA94D06753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48644" y="4342371"/>
            <a:ext cx="18415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7314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5E50CF61-1A3B-1F45-BA75-4C7F974036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0133" y="2599267"/>
            <a:ext cx="2540000" cy="25400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5485E0F-4735-594B-BB31-7A0ADB2FFF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7866" y="2108199"/>
            <a:ext cx="3386667" cy="338666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75C0F4B-62BB-204A-847D-2156819637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marL="0" lvl="0" indent="0">
              <a:buNone/>
            </a:pPr>
            <a:r>
              <a:rPr lang="en-US" dirty="0"/>
              <a:t>Avoiding the Valley of Heartbreak</a:t>
            </a:r>
            <a:endParaRPr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2AEACBE-E0FF-DF4B-839F-CF12D81AA105}"/>
              </a:ext>
            </a:extLst>
          </p:cNvPr>
          <p:cNvGrpSpPr/>
          <p:nvPr/>
        </p:nvGrpSpPr>
        <p:grpSpPr>
          <a:xfrm>
            <a:off x="7107766" y="3318935"/>
            <a:ext cx="4762500" cy="1879600"/>
            <a:chOff x="6711949" y="3335867"/>
            <a:chExt cx="4762500" cy="187960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FF5C637-00DD-6D45-92E2-F0F0FCCD2C35}"/>
                </a:ext>
              </a:extLst>
            </p:cNvPr>
            <p:cNvSpPr/>
            <p:nvPr/>
          </p:nvSpPr>
          <p:spPr>
            <a:xfrm>
              <a:off x="7484533" y="3539066"/>
              <a:ext cx="3403600" cy="12869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6FC8B7E1-BF71-BC4F-8E70-03E43B09AF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t="17742" b="14056"/>
            <a:stretch/>
          </p:blipFill>
          <p:spPr>
            <a:xfrm>
              <a:off x="6711949" y="3335867"/>
              <a:ext cx="4762500" cy="1879600"/>
            </a:xfrm>
            <a:prstGeom prst="rect">
              <a:avLst/>
            </a:prstGeom>
          </p:spPr>
        </p:pic>
      </p:grp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DEB9D3F-10DC-B04C-B4A8-6C0BE9C84EDC}"/>
              </a:ext>
            </a:extLst>
          </p:cNvPr>
          <p:cNvCxnSpPr/>
          <p:nvPr/>
        </p:nvCxnSpPr>
        <p:spPr>
          <a:xfrm>
            <a:off x="6096000" y="2099733"/>
            <a:ext cx="0" cy="3928534"/>
          </a:xfrm>
          <a:prstGeom prst="line">
            <a:avLst/>
          </a:prstGeom>
          <a:ln w="165100" cap="rnd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CF4F6DA-AFB3-EE49-9671-3483F51BAB6A}"/>
              </a:ext>
            </a:extLst>
          </p:cNvPr>
          <p:cNvCxnSpPr>
            <a:cxnSpLocks/>
          </p:cNvCxnSpPr>
          <p:nvPr/>
        </p:nvCxnSpPr>
        <p:spPr>
          <a:xfrm>
            <a:off x="5235547" y="2370967"/>
            <a:ext cx="485522" cy="833479"/>
          </a:xfrm>
          <a:prstGeom prst="straightConnector1">
            <a:avLst/>
          </a:prstGeom>
          <a:ln w="857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Freeform 7">
            <a:extLst>
              <a:ext uri="{FF2B5EF4-FFF2-40B4-BE49-F238E27FC236}">
                <a16:creationId xmlns:a16="http://schemas.microsoft.com/office/drawing/2014/main" id="{AF679B10-ECE1-D74B-9D7D-B686A63F3340}"/>
              </a:ext>
            </a:extLst>
          </p:cNvPr>
          <p:cNvSpPr/>
          <p:nvPr/>
        </p:nvSpPr>
        <p:spPr>
          <a:xfrm>
            <a:off x="4968510" y="3527212"/>
            <a:ext cx="2109623" cy="45719"/>
          </a:xfrm>
          <a:custGeom>
            <a:avLst/>
            <a:gdLst>
              <a:gd name="connsiteX0" fmla="*/ 0 w 2201333"/>
              <a:gd name="connsiteY0" fmla="*/ 695536 h 847936"/>
              <a:gd name="connsiteX1" fmla="*/ 1202267 w 2201333"/>
              <a:gd name="connsiteY1" fmla="*/ 1270 h 847936"/>
              <a:gd name="connsiteX2" fmla="*/ 2201333 w 2201333"/>
              <a:gd name="connsiteY2" fmla="*/ 847936 h 847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01333" h="847936">
                <a:moveTo>
                  <a:pt x="0" y="695536"/>
                </a:moveTo>
                <a:cubicBezTo>
                  <a:pt x="417689" y="335703"/>
                  <a:pt x="835378" y="-24130"/>
                  <a:pt x="1202267" y="1270"/>
                </a:cubicBezTo>
                <a:cubicBezTo>
                  <a:pt x="1569156" y="26670"/>
                  <a:pt x="2003778" y="709647"/>
                  <a:pt x="2201333" y="847936"/>
                </a:cubicBezTo>
              </a:path>
            </a:pathLst>
          </a:custGeom>
          <a:ln w="57150">
            <a:solidFill>
              <a:schemeClr val="accent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5F23115-66D6-3A43-B62C-72AE61D64A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6782" y="3571103"/>
            <a:ext cx="2694841" cy="161690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C6BD7EA-DD18-5A45-A0D6-603327FF4BEF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70397" y="1976221"/>
            <a:ext cx="2273700" cy="1755642"/>
          </a:xfrm>
          <a:prstGeom prst="rect">
            <a:avLst/>
          </a:prstGeom>
        </p:spPr>
      </p:pic>
      <p:pic>
        <p:nvPicPr>
          <p:cNvPr id="26" name="Content Placeholder 12">
            <a:extLst>
              <a:ext uri="{FF2B5EF4-FFF2-40B4-BE49-F238E27FC236}">
                <a16:creationId xmlns:a16="http://schemas.microsoft.com/office/drawing/2014/main" id="{EF7CEF45-0E36-6143-9A9C-C58BDA9F021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6"/>
          <a:stretch>
            <a:fillRect/>
          </a:stretch>
        </p:blipFill>
        <p:spPr>
          <a:xfrm>
            <a:off x="727632" y="3255348"/>
            <a:ext cx="1508941" cy="1749139"/>
          </a:xfr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E4C110CB-C6B4-AD41-A7D6-46A103A62857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29258" y="4298090"/>
            <a:ext cx="1953056" cy="1953056"/>
          </a:xfrm>
          <a:prstGeom prst="rect">
            <a:avLst/>
          </a:prstGeom>
        </p:spPr>
      </p:pic>
      <p:sp>
        <p:nvSpPr>
          <p:cNvPr id="18" name="Freeform 17">
            <a:extLst>
              <a:ext uri="{FF2B5EF4-FFF2-40B4-BE49-F238E27FC236}">
                <a16:creationId xmlns:a16="http://schemas.microsoft.com/office/drawing/2014/main" id="{8611CF19-EB9F-4244-BB10-EA1D0DD101A5}"/>
              </a:ext>
            </a:extLst>
          </p:cNvPr>
          <p:cNvSpPr/>
          <p:nvPr/>
        </p:nvSpPr>
        <p:spPr>
          <a:xfrm rot="10618827" flipV="1">
            <a:off x="5212322" y="4625253"/>
            <a:ext cx="1914373" cy="45719"/>
          </a:xfrm>
          <a:custGeom>
            <a:avLst/>
            <a:gdLst>
              <a:gd name="connsiteX0" fmla="*/ 0 w 2201333"/>
              <a:gd name="connsiteY0" fmla="*/ 695536 h 847936"/>
              <a:gd name="connsiteX1" fmla="*/ 1202267 w 2201333"/>
              <a:gd name="connsiteY1" fmla="*/ 1270 h 847936"/>
              <a:gd name="connsiteX2" fmla="*/ 2201333 w 2201333"/>
              <a:gd name="connsiteY2" fmla="*/ 847936 h 847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01333" h="847936">
                <a:moveTo>
                  <a:pt x="0" y="695536"/>
                </a:moveTo>
                <a:cubicBezTo>
                  <a:pt x="417689" y="335703"/>
                  <a:pt x="835378" y="-24130"/>
                  <a:pt x="1202267" y="1270"/>
                </a:cubicBezTo>
                <a:cubicBezTo>
                  <a:pt x="1569156" y="26670"/>
                  <a:pt x="2003778" y="709647"/>
                  <a:pt x="2201333" y="847936"/>
                </a:cubicBezTo>
              </a:path>
            </a:pathLst>
          </a:custGeom>
          <a:ln w="57150">
            <a:solidFill>
              <a:schemeClr val="accent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7F26E107-58A8-D143-BE1C-88B33769D547}"/>
              </a:ext>
            </a:extLst>
          </p:cNvPr>
          <p:cNvSpPr txBox="1">
            <a:spLocks/>
          </p:cNvSpPr>
          <p:nvPr/>
        </p:nvSpPr>
        <p:spPr>
          <a:xfrm>
            <a:off x="3101273" y="1301104"/>
            <a:ext cx="317005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venir Medium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sz="2800" dirty="0"/>
              <a:t>Reduce your round-trips</a:t>
            </a:r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9E9662F5-0D32-1546-BEB4-80395397FAD0}"/>
              </a:ext>
            </a:extLst>
          </p:cNvPr>
          <p:cNvSpPr txBox="1">
            <a:spLocks/>
          </p:cNvSpPr>
          <p:nvPr/>
        </p:nvSpPr>
        <p:spPr>
          <a:xfrm>
            <a:off x="5820925" y="5841922"/>
            <a:ext cx="3017656" cy="11945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venir Medium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sz="2800" dirty="0"/>
              <a:t>Make them as short as possible!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E2B5EF9-8AA8-A44E-BB76-0DA54887888D}"/>
              </a:ext>
            </a:extLst>
          </p:cNvPr>
          <p:cNvCxnSpPr>
            <a:cxnSpLocks/>
          </p:cNvCxnSpPr>
          <p:nvPr/>
        </p:nvCxnSpPr>
        <p:spPr>
          <a:xfrm flipH="1" flipV="1">
            <a:off x="6477033" y="4973395"/>
            <a:ext cx="510549" cy="596113"/>
          </a:xfrm>
          <a:prstGeom prst="straightConnector1">
            <a:avLst/>
          </a:prstGeom>
          <a:ln w="857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0E3BB43A-268C-344A-8D62-A5A5E7B9397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48644" y="4342371"/>
            <a:ext cx="18415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5261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2BDC6148-4598-7544-B906-26605FCC820C}"/>
              </a:ext>
            </a:extLst>
          </p:cNvPr>
          <p:cNvGrpSpPr/>
          <p:nvPr/>
        </p:nvGrpSpPr>
        <p:grpSpPr>
          <a:xfrm>
            <a:off x="6379483" y="1938266"/>
            <a:ext cx="4762500" cy="3386667"/>
            <a:chOff x="7107766" y="2108199"/>
            <a:chExt cx="4762500" cy="3386667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5E50CF61-1A3B-1F45-BA75-4C7F974036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840133" y="2599267"/>
              <a:ext cx="2540000" cy="2540000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25485E0F-4735-594B-BB31-7A0ADB2FFFF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07866" y="2108199"/>
              <a:ext cx="3386667" cy="3386667"/>
            </a:xfrm>
            <a:prstGeom prst="rect">
              <a:avLst/>
            </a:prstGeom>
          </p:spPr>
        </p:pic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72AEACBE-E0FF-DF4B-839F-CF12D81AA105}"/>
                </a:ext>
              </a:extLst>
            </p:cNvPr>
            <p:cNvGrpSpPr/>
            <p:nvPr/>
          </p:nvGrpSpPr>
          <p:grpSpPr>
            <a:xfrm>
              <a:off x="7107766" y="3318935"/>
              <a:ext cx="4762500" cy="1879600"/>
              <a:chOff x="6711949" y="3335867"/>
              <a:chExt cx="4762500" cy="1879600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1FF5C637-00DD-6D45-92E2-F0F0FCCD2C35}"/>
                  </a:ext>
                </a:extLst>
              </p:cNvPr>
              <p:cNvSpPr/>
              <p:nvPr/>
            </p:nvSpPr>
            <p:spPr>
              <a:xfrm>
                <a:off x="7484533" y="3539066"/>
                <a:ext cx="3403600" cy="128693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6FC8B7E1-BF71-BC4F-8E70-03E43B09AF6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t="17742" b="14056"/>
              <a:stretch/>
            </p:blipFill>
            <p:spPr>
              <a:xfrm>
                <a:off x="6711949" y="3335867"/>
                <a:ext cx="4762500" cy="1879600"/>
              </a:xfrm>
              <a:prstGeom prst="rect">
                <a:avLst/>
              </a:prstGeom>
            </p:spPr>
          </p:pic>
        </p:grp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45F23115-66D6-3A43-B62C-72AE61D64A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0789" y="3376894"/>
            <a:ext cx="2694841" cy="161690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C6BD7EA-DD18-5A45-A0D6-603327FF4BEF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174404" y="1782012"/>
            <a:ext cx="2273700" cy="1755642"/>
          </a:xfrm>
          <a:prstGeom prst="rect">
            <a:avLst/>
          </a:prstGeom>
        </p:spPr>
      </p:pic>
      <p:pic>
        <p:nvPicPr>
          <p:cNvPr id="26" name="Content Placeholder 12">
            <a:extLst>
              <a:ext uri="{FF2B5EF4-FFF2-40B4-BE49-F238E27FC236}">
                <a16:creationId xmlns:a16="http://schemas.microsoft.com/office/drawing/2014/main" id="{EF7CEF45-0E36-6143-9A9C-C58BDA9F021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6"/>
          <a:stretch>
            <a:fillRect/>
          </a:stretch>
        </p:blipFill>
        <p:spPr>
          <a:xfrm>
            <a:off x="1431639" y="3061139"/>
            <a:ext cx="1508941" cy="1749139"/>
          </a:xfr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E4C110CB-C6B4-AD41-A7D6-46A103A62857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433265" y="4103881"/>
            <a:ext cx="1953056" cy="1953056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A2CCDFA-A361-FC47-A457-EA661E17E3CE}"/>
              </a:ext>
            </a:extLst>
          </p:cNvPr>
          <p:cNvCxnSpPr>
            <a:cxnSpLocks/>
          </p:cNvCxnSpPr>
          <p:nvPr/>
        </p:nvCxnSpPr>
        <p:spPr>
          <a:xfrm flipH="1">
            <a:off x="3301550" y="1314956"/>
            <a:ext cx="5640149" cy="0"/>
          </a:xfrm>
          <a:prstGeom prst="straightConnector1">
            <a:avLst/>
          </a:prstGeom>
          <a:ln w="857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1D9565B-D438-D045-B73B-1A848D623776}"/>
              </a:ext>
            </a:extLst>
          </p:cNvPr>
          <p:cNvCxnSpPr>
            <a:cxnSpLocks/>
          </p:cNvCxnSpPr>
          <p:nvPr/>
        </p:nvCxnSpPr>
        <p:spPr>
          <a:xfrm>
            <a:off x="3423531" y="6265934"/>
            <a:ext cx="5688101" cy="0"/>
          </a:xfrm>
          <a:prstGeom prst="straightConnector1">
            <a:avLst/>
          </a:prstGeom>
          <a:ln w="857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85150AF-CB28-7448-A10C-497A79BDBA3F}"/>
              </a:ext>
            </a:extLst>
          </p:cNvPr>
          <p:cNvCxnSpPr>
            <a:cxnSpLocks/>
          </p:cNvCxnSpPr>
          <p:nvPr/>
        </p:nvCxnSpPr>
        <p:spPr>
          <a:xfrm flipH="1">
            <a:off x="817296" y="1321700"/>
            <a:ext cx="2322415" cy="0"/>
          </a:xfrm>
          <a:prstGeom prst="straightConnector1">
            <a:avLst/>
          </a:prstGeom>
          <a:ln w="85725"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D0EAF82-452E-E34D-ABC2-E3569CE64170}"/>
              </a:ext>
            </a:extLst>
          </p:cNvPr>
          <p:cNvCxnSpPr>
            <a:cxnSpLocks/>
          </p:cNvCxnSpPr>
          <p:nvPr/>
        </p:nvCxnSpPr>
        <p:spPr>
          <a:xfrm>
            <a:off x="9288309" y="6264585"/>
            <a:ext cx="2331854" cy="0"/>
          </a:xfrm>
          <a:prstGeom prst="straightConnector1">
            <a:avLst/>
          </a:prstGeom>
          <a:ln w="85725"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itle 1">
            <a:extLst>
              <a:ext uri="{FF2B5EF4-FFF2-40B4-BE49-F238E27FC236}">
                <a16:creationId xmlns:a16="http://schemas.microsoft.com/office/drawing/2014/main" id="{A75EB179-1757-A24B-97E0-563CDDEBD7F0}"/>
              </a:ext>
            </a:extLst>
          </p:cNvPr>
          <p:cNvSpPr txBox="1">
            <a:spLocks/>
          </p:cNvSpPr>
          <p:nvPr/>
        </p:nvSpPr>
        <p:spPr>
          <a:xfrm>
            <a:off x="356723" y="164921"/>
            <a:ext cx="3964424" cy="11945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venir Medium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sz="2800" dirty="0"/>
              <a:t>Web and programmatic outputs</a:t>
            </a:r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8E16BD76-9749-7148-8F6D-3431A9F8649F}"/>
              </a:ext>
            </a:extLst>
          </p:cNvPr>
          <p:cNvSpPr txBox="1">
            <a:spLocks/>
          </p:cNvSpPr>
          <p:nvPr/>
        </p:nvSpPr>
        <p:spPr>
          <a:xfrm>
            <a:off x="5269464" y="6037954"/>
            <a:ext cx="6922536" cy="11945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venir Medium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sz="2800" dirty="0"/>
              <a:t>Documents and further iterated outputs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5350B7FF-12BD-4A43-AA20-BCB85629148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93736" y="4045809"/>
            <a:ext cx="18415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1957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89D7A11-21A3-0844-89AB-694AA1D28D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0037" y="3819441"/>
            <a:ext cx="2221275" cy="2387150"/>
          </a:xfrm>
          <a:prstGeom prst="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  <a:effectLst>
            <a:outerShdw blurRad="177800" dist="63500" dir="4800000" sx="101000" sy="101000" algn="tl" rotWithShape="0">
              <a:prstClr val="black">
                <a:alpha val="34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8C2EB51-9C92-C543-8C85-8A1A07D75E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6009" y="3932729"/>
            <a:ext cx="1883094" cy="226609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038F959-9810-F44D-995E-2AA6CF4CF060}"/>
              </a:ext>
            </a:extLst>
          </p:cNvPr>
          <p:cNvSpPr/>
          <p:nvPr/>
        </p:nvSpPr>
        <p:spPr>
          <a:xfrm>
            <a:off x="6433168" y="4507263"/>
            <a:ext cx="458818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666666"/>
                </a:solidFill>
                <a:latin typeface="nyt-franklin"/>
              </a:rPr>
              <a:t>“ Structured text,</a:t>
            </a:r>
            <a:br>
              <a:rPr lang="en-US" sz="2800" dirty="0"/>
            </a:br>
            <a:r>
              <a:rPr lang="en-US" sz="2800" dirty="0"/>
              <a:t>   </a:t>
            </a:r>
            <a:r>
              <a:rPr lang="en-US" sz="2800" dirty="0">
                <a:solidFill>
                  <a:srgbClr val="666666"/>
                </a:solidFill>
                <a:latin typeface="nyt-franklin"/>
              </a:rPr>
              <a:t>for an unstructured world.”</a:t>
            </a:r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7CC448F-A871-E64C-8516-C1AD5916E7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8148" y="362895"/>
            <a:ext cx="9888467" cy="3083418"/>
          </a:xfrm>
          <a:prstGeom prst="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  <a:effectLst>
            <a:outerShdw blurRad="177800" dist="63500" dir="4800000" sx="101000" sy="101000" algn="tl" rotWithShape="0">
              <a:prstClr val="black">
                <a:alpha val="34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79913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000"/>
    </mc:Choice>
    <mc:Fallback xmlns="">
      <p:transition advTm="4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2BDC6148-4598-7544-B906-26605FCC820C}"/>
              </a:ext>
            </a:extLst>
          </p:cNvPr>
          <p:cNvGrpSpPr/>
          <p:nvPr/>
        </p:nvGrpSpPr>
        <p:grpSpPr>
          <a:xfrm>
            <a:off x="6379483" y="1938266"/>
            <a:ext cx="4762500" cy="3386667"/>
            <a:chOff x="7107766" y="2108199"/>
            <a:chExt cx="4762500" cy="3386667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5E50CF61-1A3B-1F45-BA75-4C7F974036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840133" y="2599267"/>
              <a:ext cx="2540000" cy="2540000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25485E0F-4735-594B-BB31-7A0ADB2FFFF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07866" y="2108199"/>
              <a:ext cx="3386667" cy="3386667"/>
            </a:xfrm>
            <a:prstGeom prst="rect">
              <a:avLst/>
            </a:prstGeom>
          </p:spPr>
        </p:pic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72AEACBE-E0FF-DF4B-839F-CF12D81AA105}"/>
                </a:ext>
              </a:extLst>
            </p:cNvPr>
            <p:cNvGrpSpPr/>
            <p:nvPr/>
          </p:nvGrpSpPr>
          <p:grpSpPr>
            <a:xfrm>
              <a:off x="7107766" y="3318935"/>
              <a:ext cx="4762500" cy="1879600"/>
              <a:chOff x="6711949" y="3335867"/>
              <a:chExt cx="4762500" cy="1879600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1FF5C637-00DD-6D45-92E2-F0F0FCCD2C35}"/>
                  </a:ext>
                </a:extLst>
              </p:cNvPr>
              <p:cNvSpPr/>
              <p:nvPr/>
            </p:nvSpPr>
            <p:spPr>
              <a:xfrm>
                <a:off x="7484533" y="3539066"/>
                <a:ext cx="3403600" cy="128693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6FC8B7E1-BF71-BC4F-8E70-03E43B09AF6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t="17742" b="14056"/>
              <a:stretch/>
            </p:blipFill>
            <p:spPr>
              <a:xfrm>
                <a:off x="6711949" y="3335867"/>
                <a:ext cx="4762500" cy="1879600"/>
              </a:xfrm>
              <a:prstGeom prst="rect">
                <a:avLst/>
              </a:prstGeom>
            </p:spPr>
          </p:pic>
        </p:grp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45F23115-66D6-3A43-B62C-72AE61D64A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0789" y="3376894"/>
            <a:ext cx="2694841" cy="161690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C6BD7EA-DD18-5A45-A0D6-603327FF4BEF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174404" y="1782012"/>
            <a:ext cx="2273700" cy="1755642"/>
          </a:xfrm>
          <a:prstGeom prst="rect">
            <a:avLst/>
          </a:prstGeom>
        </p:spPr>
      </p:pic>
      <p:pic>
        <p:nvPicPr>
          <p:cNvPr id="26" name="Content Placeholder 12">
            <a:extLst>
              <a:ext uri="{FF2B5EF4-FFF2-40B4-BE49-F238E27FC236}">
                <a16:creationId xmlns:a16="http://schemas.microsoft.com/office/drawing/2014/main" id="{EF7CEF45-0E36-6143-9A9C-C58BDA9F021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6"/>
          <a:stretch>
            <a:fillRect/>
          </a:stretch>
        </p:blipFill>
        <p:spPr>
          <a:xfrm>
            <a:off x="1431639" y="3061139"/>
            <a:ext cx="1508941" cy="1749139"/>
          </a:xfr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E4C110CB-C6B4-AD41-A7D6-46A103A62857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433265" y="4103881"/>
            <a:ext cx="1953056" cy="1953056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A2CCDFA-A361-FC47-A457-EA661E17E3CE}"/>
              </a:ext>
            </a:extLst>
          </p:cNvPr>
          <p:cNvCxnSpPr>
            <a:cxnSpLocks/>
          </p:cNvCxnSpPr>
          <p:nvPr/>
        </p:nvCxnSpPr>
        <p:spPr>
          <a:xfrm flipH="1">
            <a:off x="3301550" y="1314956"/>
            <a:ext cx="5640149" cy="0"/>
          </a:xfrm>
          <a:prstGeom prst="straightConnector1">
            <a:avLst/>
          </a:prstGeom>
          <a:ln w="857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1D9565B-D438-D045-B73B-1A848D623776}"/>
              </a:ext>
            </a:extLst>
          </p:cNvPr>
          <p:cNvCxnSpPr>
            <a:cxnSpLocks/>
          </p:cNvCxnSpPr>
          <p:nvPr/>
        </p:nvCxnSpPr>
        <p:spPr>
          <a:xfrm>
            <a:off x="3423531" y="6265934"/>
            <a:ext cx="5688101" cy="0"/>
          </a:xfrm>
          <a:prstGeom prst="straightConnector1">
            <a:avLst/>
          </a:prstGeom>
          <a:ln w="857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85150AF-CB28-7448-A10C-497A79BDBA3F}"/>
              </a:ext>
            </a:extLst>
          </p:cNvPr>
          <p:cNvCxnSpPr>
            <a:cxnSpLocks/>
          </p:cNvCxnSpPr>
          <p:nvPr/>
        </p:nvCxnSpPr>
        <p:spPr>
          <a:xfrm flipH="1">
            <a:off x="817296" y="1321700"/>
            <a:ext cx="2322415" cy="0"/>
          </a:xfrm>
          <a:prstGeom prst="straightConnector1">
            <a:avLst/>
          </a:prstGeom>
          <a:ln w="85725"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D0EAF82-452E-E34D-ABC2-E3569CE64170}"/>
              </a:ext>
            </a:extLst>
          </p:cNvPr>
          <p:cNvCxnSpPr>
            <a:cxnSpLocks/>
          </p:cNvCxnSpPr>
          <p:nvPr/>
        </p:nvCxnSpPr>
        <p:spPr>
          <a:xfrm>
            <a:off x="9288309" y="6264585"/>
            <a:ext cx="2331854" cy="0"/>
          </a:xfrm>
          <a:prstGeom prst="straightConnector1">
            <a:avLst/>
          </a:prstGeom>
          <a:ln w="85725"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itle 1">
            <a:extLst>
              <a:ext uri="{FF2B5EF4-FFF2-40B4-BE49-F238E27FC236}">
                <a16:creationId xmlns:a16="http://schemas.microsoft.com/office/drawing/2014/main" id="{A75EB179-1757-A24B-97E0-563CDDEBD7F0}"/>
              </a:ext>
            </a:extLst>
          </p:cNvPr>
          <p:cNvSpPr txBox="1">
            <a:spLocks/>
          </p:cNvSpPr>
          <p:nvPr/>
        </p:nvSpPr>
        <p:spPr>
          <a:xfrm>
            <a:off x="356723" y="164921"/>
            <a:ext cx="3964424" cy="11945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venir Medium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sz="2800" dirty="0"/>
              <a:t>Web and programmatic outputs</a:t>
            </a:r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8E16BD76-9749-7148-8F6D-3431A9F8649F}"/>
              </a:ext>
            </a:extLst>
          </p:cNvPr>
          <p:cNvSpPr txBox="1">
            <a:spLocks/>
          </p:cNvSpPr>
          <p:nvPr/>
        </p:nvSpPr>
        <p:spPr>
          <a:xfrm>
            <a:off x="8115637" y="5148267"/>
            <a:ext cx="3964424" cy="11945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venir Medium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sz="2800" dirty="0"/>
              <a:t>Documents and further iterated outputs</a:t>
            </a:r>
          </a:p>
        </p:txBody>
      </p:sp>
    </p:spTree>
    <p:extLst>
      <p:ext uri="{BB962C8B-B14F-4D97-AF65-F5344CB8AC3E}">
        <p14:creationId xmlns:p14="http://schemas.microsoft.com/office/powerpoint/2010/main" val="14590782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EHA Colors">
      <a:dk1>
        <a:srgbClr val="000000"/>
      </a:dk1>
      <a:lt1>
        <a:srgbClr val="FFFFFF"/>
      </a:lt1>
      <a:dk2>
        <a:srgbClr val="64A70B"/>
      </a:dk2>
      <a:lt2>
        <a:srgbClr val="00505C"/>
      </a:lt2>
      <a:accent1>
        <a:srgbClr val="FF5800"/>
      </a:accent1>
      <a:accent2>
        <a:srgbClr val="FDC82F"/>
      </a:accent2>
      <a:accent3>
        <a:srgbClr val="F9E300"/>
      </a:accent3>
      <a:accent4>
        <a:srgbClr val="C7B37F"/>
      </a:accent4>
      <a:accent5>
        <a:srgbClr val="C6BF70"/>
      </a:accent5>
      <a:accent6>
        <a:srgbClr val="83AFB3"/>
      </a:accent6>
      <a:hlink>
        <a:srgbClr val="00B9E3"/>
      </a:hlink>
      <a:folHlink>
        <a:srgbClr val="8BA69C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15598</TotalTime>
  <Words>184</Words>
  <Application>Microsoft Macintosh PowerPoint</Application>
  <PresentationFormat>Widescreen</PresentationFormat>
  <Paragraphs>55</Paragraphs>
  <Slides>18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Avenir Medium</vt:lpstr>
      <vt:lpstr>Avenir Roman</vt:lpstr>
      <vt:lpstr>Calibri</vt:lpstr>
      <vt:lpstr>nyt-franklin</vt:lpstr>
      <vt:lpstr>Office Theme</vt:lpstr>
      <vt:lpstr>Reproducibility in an Office World</vt:lpstr>
      <vt:lpstr>PowerPoint Presentation</vt:lpstr>
      <vt:lpstr>The Two Realms of Workflows</vt:lpstr>
      <vt:lpstr>The Two Realms of Workflows</vt:lpstr>
      <vt:lpstr>Valley of Heartbreak</vt:lpstr>
      <vt:lpstr>Avoiding the Valley of Heartbreak</vt:lpstr>
      <vt:lpstr>PowerPoint Presentation</vt:lpstr>
      <vt:lpstr>PowerPoint Presentation</vt:lpstr>
      <vt:lpstr>PowerPoint Presentation</vt:lpstr>
      <vt:lpstr>The Officeverse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road ahead for redoc</vt:lpstr>
      <vt:lpstr>Thank you!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Noam Ross</dc:creator>
  <cp:lastModifiedBy>Noam Ross</cp:lastModifiedBy>
  <cp:revision>132</cp:revision>
  <dcterms:created xsi:type="dcterms:W3CDTF">2018-08-03T19:59:48Z</dcterms:created>
  <dcterms:modified xsi:type="dcterms:W3CDTF">2019-05-05T15:01:35Z</dcterms:modified>
</cp:coreProperties>
</file>